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9" r:id="rId3"/>
    <p:sldId id="273" r:id="rId4"/>
    <p:sldId id="275" r:id="rId5"/>
    <p:sldId id="274" r:id="rId6"/>
    <p:sldId id="276" r:id="rId7"/>
    <p:sldId id="277" r:id="rId8"/>
    <p:sldId id="278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E118A9-4A9F-4210-AADF-EDF9184E8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476F26D-860C-4110-8FAC-6959C2408C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2DAC48-7C7A-414E-938C-BE4A33C61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75EF3A-AC2F-49F4-9013-B20C70CC7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049DC0C-3328-4E44-ADD4-6DC0D7C09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192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E04D0F-FABA-4243-A782-2853048A9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BE3A909-3DDB-4D3F-80FE-3DFA6FB37E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B4A072-9045-4AE9-B6B9-31D177848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BAC314-66F7-468D-9A5F-E48985E83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3692A3B-56E8-4869-B1C0-D83A8C073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0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0328EC3-7719-40AD-B887-E05C15AD0F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CC0AB4D-7DDB-4F88-8524-DD84FB3EBC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9371936-F1D1-4436-BE61-59EA752F2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85E9AFC-C830-4795-9071-CA89AF51E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E01A58-F8DC-4082-84B7-4F9739614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304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DC1193-93EC-4921-8723-02FB33E6F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59D2BA-F801-4ADC-BE21-44D5EB815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3538E75-3EE5-4FB8-8E08-1B86EF5B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93FBC2-0362-4D0A-A4EB-6068D816A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C468FE-F309-46E3-A5A2-DCDD9030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582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EB945C-F724-4D7A-ADC7-19AF36F14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861FD46-2F52-4B4D-83DA-C631FD3DE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670C8B8-E544-40CC-A2CC-98954240D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EAA9BC-50B1-4CFC-8FFE-81CFEE5AB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81C6EA-F5CE-4C50-BFD9-15224AEC3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248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F02C7D-45D8-4B25-A332-92CD33B4F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7919A4-AA34-4F73-BE0D-FCDC092750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BDB1C92-64F4-4C31-851F-005D09023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1706A59-551C-4EE7-8510-9B5521FE5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F1ADBDE-BC5C-48D0-AE5A-F2E67220C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A4086CC-F17E-4D44-95CD-DE6234F48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858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D3C8E4-DE4C-498F-9D15-61465EAA7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CC51121-2070-4C21-89D3-F7440E536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8C45333-9200-4E36-A8CC-2158166777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9544D30-4E48-4A01-8C39-61FBD24B8F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40C3B0D-503E-4368-BDAD-DFD4FECFBD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9EEBFC7-4B4D-4DE3-BFDD-7B9638306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641CECB-5036-4020-8761-0CD5D661A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622DD34-5821-4EE8-B4A8-BEAE424D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9656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CEDD50-E2EA-4B23-8B47-AA2BC2A21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FF589FB-28C5-49DF-B0FF-F4AB344A8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4692DC4-AFEB-4AE5-8829-302AA0BE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098D833-2822-4E5A-BC2D-1C61AF86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104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2DA050E-76CD-492C-AC47-079DA3B74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2720D83-E6F6-4413-BE34-88D67386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48FFB9-1F7A-492F-92FD-F8297721A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01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5819EA-B4A7-4B88-B73E-8F16BAC40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52E2A8-D95E-4F4B-820D-487FDFB78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183E810-BE9B-4232-BAEF-39D671DEC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D3FC9C-72C7-4C98-8A73-5B50E710B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A96C694-D3AC-4BF5-8338-C021D04FE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A414B0D-82F8-435E-90F1-C249A49E0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819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5B50D0-82A7-4710-A9DF-C2E428300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1D540B9-20D7-4886-8A8B-DAF9B1EF25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6A6506F-2DAC-4B9B-8BA3-2D8D7D930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F3A359D-E8B7-4A3C-B2A5-AA3E73F31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E6C0CA3-C262-42F3-98E1-10E7D1F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7D0BB2-A85B-4CA2-AB4A-487639FC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719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3E64871-37F3-44D5-A23B-8DB967745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00DAB16-E88D-4F41-A1E0-7AAA87AF3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659251-BD77-49C1-B93D-3C7AA8C121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54D84-DEAB-4CC2-8062-85F54FEABC6B}" type="datetimeFigureOut">
              <a:rPr lang="zh-CN" altLang="en-US" smtClean="0"/>
              <a:t>2021/10/10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FA8243-BB76-4B0B-BC3C-97827A06EA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2C2BF4-D7D6-4360-9484-434AD48B0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093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B14F6719-D78C-4DF5-9D93-9E07BE47E324}"/>
              </a:ext>
            </a:extLst>
          </p:cNvPr>
          <p:cNvSpPr txBox="1"/>
          <p:nvPr/>
        </p:nvSpPr>
        <p:spPr>
          <a:xfrm>
            <a:off x="2010206" y="1089730"/>
            <a:ext cx="61677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經濟部：「推動成為</a:t>
            </a:r>
            <a:r>
              <a:rPr lang="en-US" altLang="zh-TW" dirty="0"/>
              <a:t>『</a:t>
            </a:r>
            <a:r>
              <a:rPr lang="zh-TW" altLang="en-US" dirty="0"/>
              <a:t>亞洲高階製造中心</a:t>
            </a:r>
            <a:r>
              <a:rPr lang="en-US" altLang="zh-TW" dirty="0"/>
              <a:t>』</a:t>
            </a:r>
            <a:r>
              <a:rPr lang="zh-TW" altLang="en-US" dirty="0"/>
              <a:t>與</a:t>
            </a:r>
            <a:r>
              <a:rPr lang="en-US" altLang="zh-TW" dirty="0"/>
              <a:t>『</a:t>
            </a:r>
            <a:r>
              <a:rPr lang="zh-TW" altLang="en-US" dirty="0"/>
              <a:t>半導體先進製程中心</a:t>
            </a:r>
            <a:r>
              <a:rPr lang="en-US" altLang="zh-TW" dirty="0"/>
              <a:t>』</a:t>
            </a:r>
            <a:r>
              <a:rPr lang="zh-TW" altLang="en-US" dirty="0"/>
              <a:t>」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6BCBBB4-67C1-43F0-A7CB-0769489CEB72}"/>
              </a:ext>
            </a:extLst>
          </p:cNvPr>
          <p:cNvSpPr txBox="1"/>
          <p:nvPr/>
        </p:nvSpPr>
        <p:spPr>
          <a:xfrm>
            <a:off x="2010206" y="2028532"/>
            <a:ext cx="6167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0" i="0" dirty="0">
                <a:solidFill>
                  <a:srgbClr val="636C8B"/>
                </a:solidFill>
                <a:effectLst/>
                <a:latin typeface="HelveticaNeue-Light"/>
              </a:rPr>
              <a:t>20200702</a:t>
            </a:r>
            <a:r>
              <a:rPr lang="zh-TW" altLang="en-US" b="0" i="0" dirty="0">
                <a:solidFill>
                  <a:srgbClr val="636C8B"/>
                </a:solidFill>
                <a:effectLst/>
                <a:latin typeface="HelveticaNeue-Light"/>
              </a:rPr>
              <a:t>行政院會後記者會（第</a:t>
            </a:r>
            <a:r>
              <a:rPr lang="en-US" altLang="zh-TW" b="0" i="0" dirty="0">
                <a:solidFill>
                  <a:srgbClr val="636C8B"/>
                </a:solidFill>
                <a:effectLst/>
                <a:latin typeface="HelveticaNeue-Light"/>
              </a:rPr>
              <a:t>3708</a:t>
            </a:r>
            <a:r>
              <a:rPr lang="zh-TW" altLang="en-US" b="0" i="0" dirty="0">
                <a:solidFill>
                  <a:srgbClr val="636C8B"/>
                </a:solidFill>
                <a:effectLst/>
                <a:latin typeface="HelveticaNeue-Light"/>
              </a:rPr>
              <a:t>次會議）</a:t>
            </a:r>
            <a:endParaRPr lang="zh-CN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D835DF5-9700-4548-9D9B-DB3E130E7055}"/>
              </a:ext>
            </a:extLst>
          </p:cNvPr>
          <p:cNvSpPr txBox="1"/>
          <p:nvPr/>
        </p:nvSpPr>
        <p:spPr>
          <a:xfrm>
            <a:off x="2010206" y="2690335"/>
            <a:ext cx="60969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20200702</a:t>
            </a:r>
            <a:r>
              <a:rPr lang="zh-TW" altLang="en-US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（懶人包）經濟部：「推動臺灣成為</a:t>
            </a:r>
            <a:r>
              <a:rPr lang="en-US" altLang="zh-TW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『</a:t>
            </a:r>
            <a:r>
              <a:rPr lang="zh-TW" altLang="en-US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亞洲高階製造中心</a:t>
            </a:r>
            <a:r>
              <a:rPr lang="en-US" altLang="zh-TW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』</a:t>
            </a:r>
            <a:r>
              <a:rPr lang="zh-TW" altLang="en-US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與</a:t>
            </a:r>
            <a:r>
              <a:rPr lang="en-US" altLang="zh-TW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『</a:t>
            </a:r>
            <a:r>
              <a:rPr lang="zh-TW" altLang="en-US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半導體先進製程中心</a:t>
            </a:r>
            <a:r>
              <a:rPr lang="en-US" altLang="zh-TW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』</a:t>
            </a:r>
            <a:r>
              <a:rPr lang="zh-TW" altLang="en-US" b="1" i="0" dirty="0">
                <a:solidFill>
                  <a:srgbClr val="0E0F25"/>
                </a:solidFill>
                <a:effectLst/>
                <a:latin typeface="Source Sans Pro" panose="020B0503030403020204" pitchFamily="34" charset="0"/>
              </a:rPr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1965694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9FBDBA5-CA40-44FF-8D26-7A1DCA49C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89" y="150612"/>
            <a:ext cx="5784540" cy="309519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8F956C68-F9BA-4AFA-841F-4374BE3F5898}"/>
              </a:ext>
            </a:extLst>
          </p:cNvPr>
          <p:cNvSpPr txBox="1"/>
          <p:nvPr/>
        </p:nvSpPr>
        <p:spPr>
          <a:xfrm>
            <a:off x="6159689" y="578136"/>
            <a:ext cx="4432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數據是</a:t>
            </a:r>
            <a:r>
              <a:rPr lang="zh-TW" altLang="en-US" dirty="0"/>
              <a:t>印尼進入高科技國家的絕佳戰略</a:t>
            </a:r>
            <a:endParaRPr lang="zh-CN" altLang="en-US" dirty="0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BD089D90-9F08-460F-A831-9F6A813CCA56}"/>
              </a:ext>
            </a:extLst>
          </p:cNvPr>
          <p:cNvSpPr/>
          <p:nvPr/>
        </p:nvSpPr>
        <p:spPr>
          <a:xfrm>
            <a:off x="7627866" y="1784555"/>
            <a:ext cx="2253553" cy="2041177"/>
          </a:xfrm>
          <a:prstGeom prst="ellipse">
            <a:avLst/>
          </a:prstGeom>
          <a:solidFill>
            <a:srgbClr val="FFE699">
              <a:alpha val="3882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solidFill>
                  <a:schemeClr val="tx1"/>
                </a:solidFill>
              </a:rPr>
              <a:t>Buid</a:t>
            </a:r>
            <a:r>
              <a:rPr lang="en-US" altLang="zh-CN" dirty="0">
                <a:solidFill>
                  <a:schemeClr val="tx1"/>
                </a:solidFill>
              </a:rPr>
              <a:t> up </a:t>
            </a:r>
            <a:r>
              <a:rPr lang="en-US" altLang="zh-CN" dirty="0" err="1">
                <a:solidFill>
                  <a:schemeClr val="tx1"/>
                </a:solidFill>
              </a:rPr>
              <a:t>Lastest</a:t>
            </a:r>
            <a:r>
              <a:rPr lang="en-US" altLang="zh-CN" dirty="0">
                <a:solidFill>
                  <a:schemeClr val="tx1"/>
                </a:solidFill>
              </a:rPr>
              <a:t> Data infrastructure</a:t>
            </a: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endParaRPr lang="en-US" altLang="zh-CN" dirty="0">
              <a:solidFill>
                <a:schemeClr val="tx1"/>
              </a:solidFill>
            </a:endParaRPr>
          </a:p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D7BC5111-4BA4-4166-8FAA-FA48E8803CEB}"/>
              </a:ext>
            </a:extLst>
          </p:cNvPr>
          <p:cNvSpPr/>
          <p:nvPr/>
        </p:nvSpPr>
        <p:spPr>
          <a:xfrm>
            <a:off x="6895364" y="2763848"/>
            <a:ext cx="2182760" cy="1940888"/>
          </a:xfrm>
          <a:prstGeom prst="ellipse">
            <a:avLst/>
          </a:prstGeom>
          <a:solidFill>
            <a:schemeClr val="accent6">
              <a:lumMod val="60000"/>
              <a:lumOff val="40000"/>
              <a:alpha val="38824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2D2AB4D5-A9F8-454B-B539-8416D1E1D610}"/>
              </a:ext>
            </a:extLst>
          </p:cNvPr>
          <p:cNvSpPr/>
          <p:nvPr/>
        </p:nvSpPr>
        <p:spPr>
          <a:xfrm>
            <a:off x="8409040" y="2805144"/>
            <a:ext cx="2182760" cy="1940887"/>
          </a:xfrm>
          <a:prstGeom prst="ellipse">
            <a:avLst/>
          </a:prstGeom>
          <a:solidFill>
            <a:schemeClr val="accent2">
              <a:lumMod val="60000"/>
              <a:lumOff val="40000"/>
              <a:alpha val="38824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8333097-6456-48F0-9EA4-90D2CBE403FA}"/>
              </a:ext>
            </a:extLst>
          </p:cNvPr>
          <p:cNvSpPr txBox="1"/>
          <p:nvPr/>
        </p:nvSpPr>
        <p:spPr>
          <a:xfrm>
            <a:off x="7190331" y="3351998"/>
            <a:ext cx="18877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Natural Resources</a:t>
            </a:r>
            <a:endParaRPr lang="zh-CN" altLang="en-US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65BB6757-5E9A-4139-8F04-B669BCAA5D04}"/>
              </a:ext>
            </a:extLst>
          </p:cNvPr>
          <p:cNvSpPr txBox="1"/>
          <p:nvPr/>
        </p:nvSpPr>
        <p:spPr>
          <a:xfrm>
            <a:off x="9078124" y="3775587"/>
            <a:ext cx="16943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Demographic Dividend</a:t>
            </a:r>
            <a:endParaRPr lang="zh-CN" altLang="en-US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2412592F-CCCD-4391-9159-F59F6BF8EE12}"/>
              </a:ext>
            </a:extLst>
          </p:cNvPr>
          <p:cNvSpPr txBox="1"/>
          <p:nvPr/>
        </p:nvSpPr>
        <p:spPr>
          <a:xfrm>
            <a:off x="8360944" y="3351998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DATA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C806C7C-0A17-4499-AD97-401EB4CAD59B}"/>
              </a:ext>
            </a:extLst>
          </p:cNvPr>
          <p:cNvSpPr txBox="1"/>
          <p:nvPr/>
        </p:nvSpPr>
        <p:spPr>
          <a:xfrm>
            <a:off x="5816470" y="3929703"/>
            <a:ext cx="19411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Green Rare Earth</a:t>
            </a:r>
          </a:p>
          <a:p>
            <a:r>
              <a:rPr lang="zh-CN" altLang="en-US" dirty="0"/>
              <a:t>初現規模</a:t>
            </a:r>
            <a:endParaRPr lang="en-US" altLang="zh-CN" dirty="0"/>
          </a:p>
          <a:p>
            <a:r>
              <a:rPr lang="zh-CN" altLang="en-US" dirty="0"/>
              <a:t>帶來可預見資源再利用的商機</a:t>
            </a:r>
            <a:endParaRPr lang="en-US" altLang="zh-CN" dirty="0"/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24518D09-F15D-4E86-872C-9248E9541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45" y="4122752"/>
            <a:ext cx="4790315" cy="1965381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6930BC18-5094-4ECE-9E3D-AF137D3284A7}"/>
              </a:ext>
            </a:extLst>
          </p:cNvPr>
          <p:cNvSpPr txBox="1"/>
          <p:nvPr/>
        </p:nvSpPr>
        <p:spPr>
          <a:xfrm>
            <a:off x="9500420" y="4476175"/>
            <a:ext cx="21358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勞動力人口佔</a:t>
            </a:r>
            <a:r>
              <a:rPr lang="en-US" altLang="zh-CN" dirty="0"/>
              <a:t>60%</a:t>
            </a:r>
          </a:p>
          <a:p>
            <a:r>
              <a:rPr lang="zh-CN" altLang="en-US" dirty="0"/>
              <a:t>相較於其他先進國家的老年化問題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5851AB8A-ECFF-4614-BA5A-E025C85681D6}"/>
              </a:ext>
            </a:extLst>
          </p:cNvPr>
          <p:cNvSpPr txBox="1"/>
          <p:nvPr/>
        </p:nvSpPr>
        <p:spPr>
          <a:xfrm>
            <a:off x="9652820" y="1748320"/>
            <a:ext cx="2135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？？？？</a:t>
            </a:r>
          </a:p>
        </p:txBody>
      </p:sp>
    </p:spTree>
    <p:extLst>
      <p:ext uri="{BB962C8B-B14F-4D97-AF65-F5344CB8AC3E}">
        <p14:creationId xmlns:p14="http://schemas.microsoft.com/office/powerpoint/2010/main" val="3372039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0A0FAAD-A15C-43AD-BC49-980D21A43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6" y="0"/>
            <a:ext cx="5678752" cy="3221048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F8348673-EC7C-4B65-A59E-E992250FCAC0}"/>
              </a:ext>
            </a:extLst>
          </p:cNvPr>
          <p:cNvSpPr txBox="1"/>
          <p:nvPr/>
        </p:nvSpPr>
        <p:spPr>
          <a:xfrm>
            <a:off x="6159689" y="448350"/>
            <a:ext cx="4432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兩大策略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741E878E-9EB3-4FD5-B64E-D648BA8547AC}"/>
              </a:ext>
            </a:extLst>
          </p:cNvPr>
          <p:cNvSpPr txBox="1"/>
          <p:nvPr/>
        </p:nvSpPr>
        <p:spPr>
          <a:xfrm>
            <a:off x="6096001" y="990108"/>
            <a:ext cx="24934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導入</a:t>
            </a:r>
            <a:r>
              <a:rPr lang="en-US" altLang="zh-CN" dirty="0"/>
              <a:t>5G</a:t>
            </a:r>
            <a:r>
              <a:rPr lang="zh-CN" altLang="en-US" dirty="0"/>
              <a:t>，</a:t>
            </a:r>
            <a:r>
              <a:rPr lang="en-US" altLang="zh-CN" dirty="0"/>
              <a:t>AI</a:t>
            </a:r>
            <a:r>
              <a:rPr lang="zh-CN" altLang="en-US" dirty="0"/>
              <a:t>應用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“??”</a:t>
            </a:r>
            <a:r>
              <a:rPr lang="zh-CN" altLang="en-US" dirty="0"/>
              <a:t>軟硬結合。。。。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結合？？。。。。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2" name="箭號: 五邊形 1">
            <a:extLst>
              <a:ext uri="{FF2B5EF4-FFF2-40B4-BE49-F238E27FC236}">
                <a16:creationId xmlns:a16="http://schemas.microsoft.com/office/drawing/2014/main" id="{23C5F70E-686A-4CED-8EF8-7BF3B945AB50}"/>
              </a:ext>
            </a:extLst>
          </p:cNvPr>
          <p:cNvSpPr/>
          <p:nvPr/>
        </p:nvSpPr>
        <p:spPr>
          <a:xfrm>
            <a:off x="5917053" y="817683"/>
            <a:ext cx="3433424" cy="1200330"/>
          </a:xfrm>
          <a:prstGeom prst="homePlat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圓角化同側角落 6">
            <a:extLst>
              <a:ext uri="{FF2B5EF4-FFF2-40B4-BE49-F238E27FC236}">
                <a16:creationId xmlns:a16="http://schemas.microsoft.com/office/drawing/2014/main" id="{55A2D80E-56CC-4211-9996-0E6CDDBDC4B7}"/>
              </a:ext>
            </a:extLst>
          </p:cNvPr>
          <p:cNvSpPr/>
          <p:nvPr/>
        </p:nvSpPr>
        <p:spPr>
          <a:xfrm rot="10800000">
            <a:off x="9780788" y="817680"/>
            <a:ext cx="1557772" cy="1200329"/>
          </a:xfrm>
          <a:prstGeom prst="round2Same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F48ED98-8C3F-4F20-B8B0-5F844C487D7C}"/>
              </a:ext>
            </a:extLst>
          </p:cNvPr>
          <p:cNvSpPr txBox="1"/>
          <p:nvPr/>
        </p:nvSpPr>
        <p:spPr>
          <a:xfrm>
            <a:off x="9906758" y="1157515"/>
            <a:ext cx="1160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AData</a:t>
            </a:r>
            <a:r>
              <a:rPr lang="en-US" altLang="zh-CN" dirty="0"/>
              <a:t> ???</a:t>
            </a:r>
          </a:p>
          <a:p>
            <a:r>
              <a:rPr lang="en-US" altLang="zh-CN" dirty="0"/>
              <a:t>center?</a:t>
            </a:r>
            <a:endParaRPr lang="zh-CN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E1E893D-DF13-4B3C-90DC-6DF7A72D0E14}"/>
              </a:ext>
            </a:extLst>
          </p:cNvPr>
          <p:cNvSpPr txBox="1"/>
          <p:nvPr/>
        </p:nvSpPr>
        <p:spPr>
          <a:xfrm>
            <a:off x="6096001" y="2530267"/>
            <a:ext cx="24934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完備？？？？</a:t>
            </a:r>
            <a:endParaRPr lang="en-US" altLang="zh-CN" dirty="0"/>
          </a:p>
          <a:p>
            <a:r>
              <a:rPr lang="zh-CN" altLang="en-US" dirty="0"/>
              <a:t>產業生態系。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0" name="箭號: 五邊形 9">
            <a:extLst>
              <a:ext uri="{FF2B5EF4-FFF2-40B4-BE49-F238E27FC236}">
                <a16:creationId xmlns:a16="http://schemas.microsoft.com/office/drawing/2014/main" id="{639E7344-8A1D-4A32-A2CC-B45F4632B7B0}"/>
              </a:ext>
            </a:extLst>
          </p:cNvPr>
          <p:cNvSpPr/>
          <p:nvPr/>
        </p:nvSpPr>
        <p:spPr>
          <a:xfrm>
            <a:off x="5917053" y="2357842"/>
            <a:ext cx="3433424" cy="1200330"/>
          </a:xfrm>
          <a:prstGeom prst="homePlat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: 圓角化同側角落 10">
            <a:extLst>
              <a:ext uri="{FF2B5EF4-FFF2-40B4-BE49-F238E27FC236}">
                <a16:creationId xmlns:a16="http://schemas.microsoft.com/office/drawing/2014/main" id="{7F244AAD-F077-4DC4-A05D-08A0192AA35D}"/>
              </a:ext>
            </a:extLst>
          </p:cNvPr>
          <p:cNvSpPr/>
          <p:nvPr/>
        </p:nvSpPr>
        <p:spPr>
          <a:xfrm rot="10800000">
            <a:off x="9780788" y="2357839"/>
            <a:ext cx="1557772" cy="1200329"/>
          </a:xfrm>
          <a:prstGeom prst="round2Same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F2C1D9D-9C50-455D-A0F2-C0725B24DB59}"/>
              </a:ext>
            </a:extLst>
          </p:cNvPr>
          <p:cNvSpPr txBox="1"/>
          <p:nvPr/>
        </p:nvSpPr>
        <p:spPr>
          <a:xfrm>
            <a:off x="9906758" y="2697674"/>
            <a:ext cx="9060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 ???</a:t>
            </a:r>
          </a:p>
          <a:p>
            <a:r>
              <a:rPr lang="en-US" altLang="zh-CN" dirty="0"/>
              <a:t>center?</a:t>
            </a:r>
            <a:endParaRPr lang="zh-CN" altLang="en-US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CF43627-BEBF-4702-BBB8-F903E81377C0}"/>
              </a:ext>
            </a:extLst>
          </p:cNvPr>
          <p:cNvSpPr txBox="1"/>
          <p:nvPr/>
        </p:nvSpPr>
        <p:spPr>
          <a:xfrm>
            <a:off x="2206359" y="4849270"/>
            <a:ext cx="647965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這兩個的中心。。。 需要有層次，這樣兩個堆叠才能完成喊的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所以這個</a:t>
            </a:r>
            <a:r>
              <a:rPr lang="en-US" altLang="zh-CN" dirty="0"/>
              <a:t>Green Rare Earth </a:t>
            </a:r>
            <a:r>
              <a:rPr lang="zh-CN" altLang="en-US" dirty="0"/>
              <a:t>是應用。。。</a:t>
            </a:r>
            <a:endParaRPr lang="en-US" altLang="zh-CN" dirty="0"/>
          </a:p>
          <a:p>
            <a:r>
              <a:rPr lang="zh-CN" altLang="en-US" dirty="0"/>
              <a:t>那？？？？？生態系就要是更大的。。。 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6243895-A0AB-499A-8EDE-556DB961D478}"/>
              </a:ext>
            </a:extLst>
          </p:cNvPr>
          <p:cNvSpPr txBox="1"/>
          <p:nvPr/>
        </p:nvSpPr>
        <p:spPr>
          <a:xfrm>
            <a:off x="3201654" y="5186394"/>
            <a:ext cx="4432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數據是</a:t>
            </a:r>
            <a:r>
              <a:rPr lang="zh-TW" altLang="en-US" dirty="0"/>
              <a:t>印尼進入高科技國家的絕佳戰略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284232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428B4C9-0EFB-4C06-9D4F-E0AF1F6AF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" y="152400"/>
            <a:ext cx="5790549" cy="3210232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C27BF2E5-C29C-4571-94E9-FB7E10323B0C}"/>
              </a:ext>
            </a:extLst>
          </p:cNvPr>
          <p:cNvSpPr txBox="1"/>
          <p:nvPr/>
        </p:nvSpPr>
        <p:spPr>
          <a:xfrm>
            <a:off x="6159689" y="578136"/>
            <a:ext cx="4432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？？？？實現產業鏈智慧化</a:t>
            </a:r>
          </a:p>
        </p:txBody>
      </p:sp>
      <p:sp>
        <p:nvSpPr>
          <p:cNvPr id="2" name="語音泡泡: 矩形 1">
            <a:extLst>
              <a:ext uri="{FF2B5EF4-FFF2-40B4-BE49-F238E27FC236}">
                <a16:creationId xmlns:a16="http://schemas.microsoft.com/office/drawing/2014/main" id="{472CB230-CDBF-44CC-8FD1-58066F7F99ED}"/>
              </a:ext>
            </a:extLst>
          </p:cNvPr>
          <p:cNvSpPr/>
          <p:nvPr/>
        </p:nvSpPr>
        <p:spPr>
          <a:xfrm>
            <a:off x="6215716" y="1138574"/>
            <a:ext cx="4725383" cy="873105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243B802-0001-45B5-BD31-65FE2304B164}"/>
              </a:ext>
            </a:extLst>
          </p:cNvPr>
          <p:cNvSpPr txBox="1"/>
          <p:nvPr/>
        </p:nvSpPr>
        <p:spPr>
          <a:xfrm>
            <a:off x="6324108" y="1138574"/>
            <a:ext cx="1800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盤點產業能力？</a:t>
            </a:r>
            <a:endParaRPr lang="en-US" altLang="zh-CN" dirty="0"/>
          </a:p>
          <a:p>
            <a:r>
              <a:rPr lang="zh-CN" altLang="en-US" dirty="0"/>
              <a:t>盤點產業製程？</a:t>
            </a:r>
            <a:endParaRPr lang="en-US" altLang="zh-CN" dirty="0"/>
          </a:p>
          <a:p>
            <a:r>
              <a:rPr lang="zh-CN" altLang="en-US" dirty="0"/>
              <a:t>盤點？？？？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24807BA-5851-42F8-B2B1-333F20694B74}"/>
              </a:ext>
            </a:extLst>
          </p:cNvPr>
          <p:cNvSpPr/>
          <p:nvPr/>
        </p:nvSpPr>
        <p:spPr>
          <a:xfrm>
            <a:off x="8701548" y="955694"/>
            <a:ext cx="2654710" cy="2300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以</a:t>
            </a:r>
            <a:r>
              <a:rPr lang="en-US" altLang="zh-CN" dirty="0">
                <a:solidFill>
                  <a:schemeClr val="tx1"/>
                </a:solidFill>
              </a:rPr>
              <a:t>green rare earth</a:t>
            </a:r>
            <a:r>
              <a:rPr lang="zh-CN" altLang="en-US" dirty="0">
                <a:solidFill>
                  <a:schemeClr val="tx1"/>
                </a:solidFill>
              </a:rPr>
              <a:t>爲例？</a:t>
            </a:r>
          </a:p>
        </p:txBody>
      </p:sp>
      <p:sp>
        <p:nvSpPr>
          <p:cNvPr id="7" name="語音泡泡: 矩形 6">
            <a:extLst>
              <a:ext uri="{FF2B5EF4-FFF2-40B4-BE49-F238E27FC236}">
                <a16:creationId xmlns:a16="http://schemas.microsoft.com/office/drawing/2014/main" id="{DEC16FAC-6D4B-4F66-846E-447F3B69C237}"/>
              </a:ext>
            </a:extLst>
          </p:cNvPr>
          <p:cNvSpPr/>
          <p:nvPr/>
        </p:nvSpPr>
        <p:spPr>
          <a:xfrm>
            <a:off x="6206629" y="2194559"/>
            <a:ext cx="4725383" cy="873105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168C7A6-D745-456F-B23A-AEA4A1AED959}"/>
              </a:ext>
            </a:extLst>
          </p:cNvPr>
          <p:cNvSpPr txBox="1"/>
          <p:nvPr/>
        </p:nvSpPr>
        <p:spPr>
          <a:xfrm>
            <a:off x="6324108" y="216944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建立示範</a:t>
            </a:r>
          </a:p>
        </p:txBody>
      </p:sp>
      <p:sp>
        <p:nvSpPr>
          <p:cNvPr id="9" name="語音泡泡: 矩形 8">
            <a:extLst>
              <a:ext uri="{FF2B5EF4-FFF2-40B4-BE49-F238E27FC236}">
                <a16:creationId xmlns:a16="http://schemas.microsoft.com/office/drawing/2014/main" id="{2D876BAE-C676-48C2-A080-272EC5A240CE}"/>
              </a:ext>
            </a:extLst>
          </p:cNvPr>
          <p:cNvSpPr/>
          <p:nvPr/>
        </p:nvSpPr>
        <p:spPr>
          <a:xfrm>
            <a:off x="6215716" y="3418229"/>
            <a:ext cx="4725383" cy="873105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37D9BF8-9996-4EF7-9FB5-AC60D6108133}"/>
              </a:ext>
            </a:extLst>
          </p:cNvPr>
          <p:cNvSpPr txBox="1"/>
          <p:nvPr/>
        </p:nvSpPr>
        <p:spPr>
          <a:xfrm>
            <a:off x="6364320" y="348544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成果擴散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5A2EB57-9028-46EA-A0CF-279704B0A9E4}"/>
              </a:ext>
            </a:extLst>
          </p:cNvPr>
          <p:cNvSpPr txBox="1"/>
          <p:nvPr/>
        </p:nvSpPr>
        <p:spPr>
          <a:xfrm>
            <a:off x="2017579" y="5043948"/>
            <a:ext cx="52341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這裏</a:t>
            </a:r>
            <a:r>
              <a:rPr lang="en-US" altLang="zh-CN" dirty="0"/>
              <a:t>Green Rare Earth </a:t>
            </a:r>
            <a:r>
              <a:rPr lang="zh-CN" altLang="en-US" dirty="0"/>
              <a:t>就被定位成某個產業。。。</a:t>
            </a:r>
            <a:endParaRPr lang="en-US" altLang="zh-CN" dirty="0"/>
          </a:p>
          <a:p>
            <a:r>
              <a:rPr lang="zh-CN" altLang="en-US" dirty="0"/>
              <a:t>而 </a:t>
            </a:r>
            <a:r>
              <a:rPr lang="en-US" altLang="zh-CN" dirty="0"/>
              <a:t>A</a:t>
            </a:r>
            <a:r>
              <a:rPr lang="zh-CN" altLang="en-US" dirty="0"/>
              <a:t>這個</a:t>
            </a:r>
            <a:r>
              <a:rPr lang="en-US" altLang="zh-CN" dirty="0"/>
              <a:t>center</a:t>
            </a:r>
            <a:r>
              <a:rPr lang="zh-CN" altLang="en-US" dirty="0"/>
              <a:t>。。。 包括：</a:t>
            </a:r>
            <a:r>
              <a:rPr lang="en-US" altLang="zh-CN" dirty="0"/>
              <a:t>Green Rare Earth </a:t>
            </a:r>
            <a:r>
              <a:rPr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89853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698A966-9525-4004-81DB-31562E4F3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3" y="147637"/>
            <a:ext cx="9451042" cy="3014417"/>
          </a:xfrm>
          <a:prstGeom prst="rect">
            <a:avLst/>
          </a:prstGeom>
        </p:spPr>
      </p:pic>
      <p:sp>
        <p:nvSpPr>
          <p:cNvPr id="2" name="語音泡泡: 矩形 1">
            <a:extLst>
              <a:ext uri="{FF2B5EF4-FFF2-40B4-BE49-F238E27FC236}">
                <a16:creationId xmlns:a16="http://schemas.microsoft.com/office/drawing/2014/main" id="{1AC48A93-481F-4A8C-AF54-B9243A86D422}"/>
              </a:ext>
            </a:extLst>
          </p:cNvPr>
          <p:cNvSpPr/>
          <p:nvPr/>
        </p:nvSpPr>
        <p:spPr>
          <a:xfrm>
            <a:off x="896702" y="4389119"/>
            <a:ext cx="2088372" cy="1616423"/>
          </a:xfrm>
          <a:prstGeom prst="wedgeRectCallout">
            <a:avLst>
              <a:gd name="adj1" fmla="val -47104"/>
              <a:gd name="adj2" fmla="val -13348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6C6A41B-8CCA-4541-8E92-368A4C5BC6F4}"/>
              </a:ext>
            </a:extLst>
          </p:cNvPr>
          <p:cNvSpPr txBox="1"/>
          <p:nvPr/>
        </p:nvSpPr>
        <p:spPr>
          <a:xfrm>
            <a:off x="896702" y="4619195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主力產業：。。。。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智慧化項目：。。。</a:t>
            </a:r>
          </a:p>
        </p:txBody>
      </p:sp>
      <p:sp>
        <p:nvSpPr>
          <p:cNvPr id="6" name="語音泡泡: 矩形 5">
            <a:extLst>
              <a:ext uri="{FF2B5EF4-FFF2-40B4-BE49-F238E27FC236}">
                <a16:creationId xmlns:a16="http://schemas.microsoft.com/office/drawing/2014/main" id="{16DA812D-DEA2-4625-8661-BE9D5EF035EB}"/>
              </a:ext>
            </a:extLst>
          </p:cNvPr>
          <p:cNvSpPr/>
          <p:nvPr/>
        </p:nvSpPr>
        <p:spPr>
          <a:xfrm>
            <a:off x="3616672" y="4346840"/>
            <a:ext cx="2548153" cy="1616423"/>
          </a:xfrm>
          <a:prstGeom prst="wedgeRectCallout">
            <a:avLst>
              <a:gd name="adj1" fmla="val -36087"/>
              <a:gd name="adj2" fmla="val -12874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語音泡泡: 矩形 6">
            <a:extLst>
              <a:ext uri="{FF2B5EF4-FFF2-40B4-BE49-F238E27FC236}">
                <a16:creationId xmlns:a16="http://schemas.microsoft.com/office/drawing/2014/main" id="{622437A0-4DA4-4D3E-A0D9-0CA191EB10DC}"/>
              </a:ext>
            </a:extLst>
          </p:cNvPr>
          <p:cNvSpPr/>
          <p:nvPr/>
        </p:nvSpPr>
        <p:spPr>
          <a:xfrm>
            <a:off x="6766560" y="4389119"/>
            <a:ext cx="2458064" cy="1616423"/>
          </a:xfrm>
          <a:prstGeom prst="wedgeRectCallout">
            <a:avLst>
              <a:gd name="adj1" fmla="val -37499"/>
              <a:gd name="adj2" fmla="val -13275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580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F89D89B-75A9-40F1-AA44-2A54C271E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80963"/>
            <a:ext cx="6527144" cy="365333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3EE5D412-1CE4-4ED2-953E-F54EC3B3F265}"/>
              </a:ext>
            </a:extLst>
          </p:cNvPr>
          <p:cNvSpPr txBox="1"/>
          <p:nvPr/>
        </p:nvSpPr>
        <p:spPr>
          <a:xfrm>
            <a:off x="6962001" y="601734"/>
            <a:ext cx="4432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利用世界需求，扶植國内。。。。。。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1D6DD476-639F-4D75-9161-81AF47D428FE}"/>
              </a:ext>
            </a:extLst>
          </p:cNvPr>
          <p:cNvSpPr/>
          <p:nvPr/>
        </p:nvSpPr>
        <p:spPr>
          <a:xfrm>
            <a:off x="7108723" y="1244764"/>
            <a:ext cx="896702" cy="7433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優勢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8877750-F51B-4034-8122-525E11DCA662}"/>
              </a:ext>
            </a:extLst>
          </p:cNvPr>
          <p:cNvSpPr/>
          <p:nvPr/>
        </p:nvSpPr>
        <p:spPr>
          <a:xfrm>
            <a:off x="7102824" y="2140483"/>
            <a:ext cx="896702" cy="7433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世界需求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396D65D-9CA9-46EA-9582-6D5D332021CD}"/>
              </a:ext>
            </a:extLst>
          </p:cNvPr>
          <p:cNvSpPr/>
          <p:nvPr/>
        </p:nvSpPr>
        <p:spPr>
          <a:xfrm>
            <a:off x="7102824" y="3057340"/>
            <a:ext cx="896702" cy="7433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發展重點</a:t>
            </a:r>
          </a:p>
        </p:txBody>
      </p:sp>
      <p:sp>
        <p:nvSpPr>
          <p:cNvPr id="8" name="語音泡泡: 矩形 7">
            <a:extLst>
              <a:ext uri="{FF2B5EF4-FFF2-40B4-BE49-F238E27FC236}">
                <a16:creationId xmlns:a16="http://schemas.microsoft.com/office/drawing/2014/main" id="{219A8EA9-EEC5-44C3-BF88-E4757BEB4744}"/>
              </a:ext>
            </a:extLst>
          </p:cNvPr>
          <p:cNvSpPr/>
          <p:nvPr/>
        </p:nvSpPr>
        <p:spPr>
          <a:xfrm>
            <a:off x="8306291" y="3734293"/>
            <a:ext cx="2990973" cy="772815"/>
          </a:xfrm>
          <a:prstGeom prst="wedgeRectCallout">
            <a:avLst>
              <a:gd name="adj1" fmla="val -55941"/>
              <a:gd name="adj2" fmla="val -848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這個裏面要把教育放進去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73323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7809835-D32C-4432-86DD-834315BDE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38261" cy="3651701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EE3B4A5A-6727-4EA2-9852-37D8700DAADB}"/>
              </a:ext>
            </a:extLst>
          </p:cNvPr>
          <p:cNvSpPr txBox="1"/>
          <p:nvPr/>
        </p:nvSpPr>
        <p:spPr>
          <a:xfrm>
            <a:off x="6962001" y="601734"/>
            <a:ext cx="4432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利用世界需求，扶植國内。。。。。。</a:t>
            </a:r>
          </a:p>
        </p:txBody>
      </p:sp>
      <p:sp>
        <p:nvSpPr>
          <p:cNvPr id="2" name="語音泡泡: 矩形 1">
            <a:extLst>
              <a:ext uri="{FF2B5EF4-FFF2-40B4-BE49-F238E27FC236}">
                <a16:creationId xmlns:a16="http://schemas.microsoft.com/office/drawing/2014/main" id="{C6E2855C-2AD6-4D2D-A06E-75CEA406AAD1}"/>
              </a:ext>
            </a:extLst>
          </p:cNvPr>
          <p:cNvSpPr/>
          <p:nvPr/>
        </p:nvSpPr>
        <p:spPr>
          <a:xfrm>
            <a:off x="6530586" y="1474839"/>
            <a:ext cx="2990973" cy="772815"/>
          </a:xfrm>
          <a:prstGeom prst="wedgeRectCallout">
            <a:avLst>
              <a:gd name="adj1" fmla="val -55941"/>
              <a:gd name="adj2" fmla="val -848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這個裏面要把教育放進去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01525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5B73E96-AE66-4CD4-87AC-768E65876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21" y="0"/>
            <a:ext cx="6446993" cy="377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164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309</Words>
  <Application>Microsoft Macintosh PowerPoint</Application>
  <PresentationFormat>Widescreen</PresentationFormat>
  <Paragraphs>50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Arial</vt:lpstr>
      <vt:lpstr>HelveticaNeue-Light</vt:lpstr>
      <vt:lpstr>Source Sans Pro</vt:lpstr>
      <vt:lpstr>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grace Koo</dc:creator>
  <cp:lastModifiedBy>Microsoft Office User</cp:lastModifiedBy>
  <cp:revision>7</cp:revision>
  <dcterms:created xsi:type="dcterms:W3CDTF">2021-10-08T11:37:31Z</dcterms:created>
  <dcterms:modified xsi:type="dcterms:W3CDTF">2021-10-10T02:19:53Z</dcterms:modified>
</cp:coreProperties>
</file>

<file path=docProps/thumbnail.jpeg>
</file>